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65CDE-830E-47B9-83A8-0E84B969DBF4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49145-6EDE-46C6-ABDD-7D73FD2AE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4CFFB-FA6D-43EE-8FF7-A5A8D45C4630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94472-2A07-4B54-964D-2A217E3B9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C858A-F678-4EE4-90D4-FCFDB0DA2665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86E8-2521-4F97-B9D0-D9A2EDB5E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63E2-864F-4E8C-B4DC-A93E95E5A97B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0D6B1-F1C5-4335-B0C9-0F2A48E3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35EC-91E2-435D-BCE9-028C37CA5209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092C8-2A57-4046-9B7D-1F35936AC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D2C8F-6AD4-48D9-80AD-A0DA35C1E436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19699-4AA9-44BB-B77B-9E53BE446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0AD73-33DE-4C03-9854-C6F2B42212E7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2FA54-C573-45F5-877A-224D85711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BD4E-7663-41A1-9F1B-093FBDAEAC07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B9A8A-0E04-496D-9F9B-A9D8092D6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7E5E0-A139-42C5-8BF1-869B1D6409E2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451C-5A39-4FBB-8659-632BE7EDA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E7F30-1702-48C9-91A3-2EF276C3017D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0126A-29F0-4F36-8D9A-5E30AF12F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28BE4-B0C7-4254-9362-C2E6FA0D4AFD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BAD1C-CB1E-4AF7-8467-1D0231006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05_PPT-template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79E6CD8-CFB2-4B79-95BA-BEB0968044A9}" type="datetime1">
              <a:rPr lang="en-US"/>
              <a:pPr>
                <a:defRPr/>
              </a:pPr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8530744-5E90-406E-A941-79EC6779F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925513"/>
            <a:ext cx="7772400" cy="2674937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Children cost to parents</a:t>
            </a:r>
            <a:r>
              <a:rPr lang="hu-HU" sz="3600" dirty="0" smtClean="0">
                <a:ea typeface="ＭＳ Ｐゴシック" pitchFamily="34" charset="-128"/>
              </a:rPr>
              <a:t>,</a:t>
            </a:r>
            <a:r>
              <a:rPr lang="en-US" sz="3600" dirty="0" smtClean="0">
                <a:ea typeface="ＭＳ Ｐゴシック" pitchFamily="34" charset="-128"/>
              </a:rPr>
              <a:t> the elderly cost to taxpayers: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An application </a:t>
            </a:r>
            <a:r>
              <a:rPr lang="hu-HU" sz="2800" dirty="0" smtClean="0">
                <a:ea typeface="ＭＳ Ｐゴシック" pitchFamily="34" charset="-128"/>
              </a:rPr>
              <a:t>of</a:t>
            </a:r>
            <a:r>
              <a:rPr lang="en-US" sz="2800" dirty="0" smtClean="0">
                <a:ea typeface="ＭＳ Ｐゴシック" pitchFamily="34" charset="-128"/>
              </a:rPr>
              <a:t> NTA and NTTA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hu-HU" sz="2000" dirty="0" smtClean="0">
                <a:ea typeface="ＭＳ Ｐゴシック" pitchFamily="34" charset="-128"/>
              </a:rPr>
              <a:t> </a:t>
            </a:r>
            <a:r>
              <a:rPr lang="hu-HU" dirty="0" smtClean="0">
                <a:ea typeface="ＭＳ Ｐゴシック" pitchFamily="34" charset="-128"/>
              </a:rPr>
              <a:t/>
            </a:r>
            <a:br>
              <a:rPr lang="hu-HU" dirty="0" smtClean="0">
                <a:ea typeface="ＭＳ Ｐゴシック" pitchFamily="34" charset="-128"/>
              </a:rPr>
            </a:br>
            <a:r>
              <a:rPr lang="it-IT" sz="2000" dirty="0" smtClean="0">
                <a:ea typeface="ＭＳ Ｐゴシック" pitchFamily="34" charset="-128"/>
              </a:rPr>
              <a:t>Gal, RI, Szabo, E and Vargha, L</a:t>
            </a: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sz="2400" smtClean="0">
                <a:solidFill>
                  <a:srgbClr val="898989"/>
                </a:solidFill>
                <a:ea typeface="ＭＳ Ｐゴシック" pitchFamily="34" charset="-128"/>
              </a:rPr>
              <a:t>European Time Use and NTA Workshop</a:t>
            </a:r>
            <a:endParaRPr lang="en-US" sz="2400" smtClean="0">
              <a:solidFill>
                <a:srgbClr val="898989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solidFill>
                  <a:srgbClr val="898989"/>
                </a:solidFill>
                <a:ea typeface="ＭＳ Ｐゴシック" pitchFamily="34" charset="-128"/>
              </a:rPr>
              <a:t>Stockholm, November 8-9, 2012</a:t>
            </a:r>
            <a:endParaRPr lang="en-US" sz="240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3315" name="Picture 4" descr="tár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6096000"/>
            <a:ext cx="1254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dirty="0" smtClean="0">
                <a:ea typeface="ＭＳ Ｐゴシック" pitchFamily="34" charset="-128"/>
              </a:rPr>
              <a:t>Another asymmetry: gender differential in unpaid household labor</a:t>
            </a:r>
          </a:p>
        </p:txBody>
      </p:sp>
      <p:pic>
        <p:nvPicPr>
          <p:cNvPr id="23555" name="Picture 4" descr="tár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6096000"/>
            <a:ext cx="1254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17638"/>
            <a:ext cx="9144000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3688" y="5291138"/>
            <a:ext cx="8647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hu-HU" dirty="0"/>
              <a:t>YL, C and LCD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smtClean="0"/>
              <a:t> NTTA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gender</a:t>
            </a:r>
            <a:r>
              <a:rPr lang="hu-HU" dirty="0" smtClean="0"/>
              <a:t>, </a:t>
            </a:r>
            <a:r>
              <a:rPr lang="hu-HU" dirty="0"/>
              <a:t>Hungary, 2000</a:t>
            </a:r>
          </a:p>
          <a:p>
            <a:pPr defTabSz="914400"/>
            <a:r>
              <a:rPr lang="en-US" i="1" dirty="0"/>
              <a:t>Values </a:t>
            </a:r>
            <a:r>
              <a:rPr lang="hu-HU" i="1" dirty="0" err="1" smtClean="0"/>
              <a:t>in</a:t>
            </a:r>
            <a:r>
              <a:rPr lang="hu-HU" i="1" dirty="0" smtClean="0"/>
              <a:t> local </a:t>
            </a:r>
            <a:r>
              <a:rPr lang="hu-HU" i="1" dirty="0" err="1" smtClean="0"/>
              <a:t>currency</a:t>
            </a:r>
            <a:r>
              <a:rPr lang="hu-HU" i="1" dirty="0" smtClean="0"/>
              <a:t>.</a:t>
            </a:r>
            <a:endParaRPr lang="hu-H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ár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6096000"/>
            <a:ext cx="1254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457200" y="274638"/>
            <a:ext cx="8229600" cy="58213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+mj-lt"/>
                <a:ea typeface="ＭＳ Ｐゴシック" charset="-128"/>
                <a:cs typeface="+mj-cs"/>
              </a:rPr>
              <a:t>Policy relevance</a:t>
            </a:r>
            <a:endParaRPr lang="hu-HU" sz="3200" dirty="0" smtClean="0">
              <a:latin typeface="+mj-lt"/>
              <a:ea typeface="ＭＳ Ｐゴシック" charset="-128"/>
              <a:cs typeface="+mj-cs"/>
            </a:endParaRPr>
          </a:p>
          <a:p>
            <a:pPr>
              <a:defRPr/>
            </a:pPr>
            <a:endParaRPr lang="hu-HU" sz="2400" dirty="0" smtClean="0">
              <a:latin typeface="+mj-lt"/>
              <a:ea typeface="ＭＳ Ｐゴシック" charset="-128"/>
              <a:cs typeface="+mj-cs"/>
            </a:endParaRPr>
          </a:p>
          <a:p>
            <a:pPr>
              <a:defRPr/>
            </a:pPr>
            <a:endParaRPr lang="en-US" sz="2400" dirty="0" smtClean="0">
              <a:latin typeface="+mj-lt"/>
              <a:ea typeface="ＭＳ Ｐゴシック" charset="-128"/>
              <a:cs typeface="+mj-cs"/>
            </a:endParaRPr>
          </a:p>
          <a:p>
            <a:pPr>
              <a:defRPr/>
            </a:pPr>
            <a:r>
              <a:rPr lang="en-US" sz="2400" dirty="0" smtClean="0">
                <a:latin typeface="+mj-lt"/>
                <a:ea typeface="ＭＳ Ｐゴシック" charset="-128"/>
                <a:cs typeface="+mj-cs"/>
              </a:rPr>
              <a:t>The welfare state ignores alternative providers of </a:t>
            </a:r>
            <a:r>
              <a:rPr lang="en-US" sz="2400" dirty="0" err="1" smtClean="0">
                <a:latin typeface="+mj-lt"/>
                <a:ea typeface="ＭＳ Ｐゴシック" charset="-128"/>
                <a:cs typeface="+mj-cs"/>
              </a:rPr>
              <a:t>interage</a:t>
            </a:r>
            <a:r>
              <a:rPr lang="en-US" sz="2400" dirty="0" smtClean="0">
                <a:latin typeface="+mj-lt"/>
                <a:ea typeface="ＭＳ Ｐゴシック" charset="-128"/>
                <a:cs typeface="+mj-cs"/>
              </a:rPr>
              <a:t> reallocations.</a:t>
            </a:r>
          </a:p>
          <a:p>
            <a:pPr>
              <a:defRPr/>
            </a:pPr>
            <a:endParaRPr lang="en-US" sz="2400" dirty="0" smtClean="0">
              <a:latin typeface="+mj-lt"/>
              <a:ea typeface="ＭＳ Ｐゴシック" charset="-128"/>
              <a:cs typeface="+mj-cs"/>
            </a:endParaRPr>
          </a:p>
          <a:p>
            <a:pPr>
              <a:defRPr/>
            </a:pPr>
            <a:r>
              <a:rPr lang="en-US" sz="2400" dirty="0" smtClean="0">
                <a:latin typeface="+mj-lt"/>
                <a:ea typeface="ＭＳ Ｐゴシック" charset="-128"/>
                <a:cs typeface="+mj-cs"/>
              </a:rPr>
              <a:t>In order to overcome some of the negative consequences </a:t>
            </a:r>
            <a:r>
              <a:rPr lang="en-US" sz="2400" dirty="0" err="1" smtClean="0">
                <a:latin typeface="+mj-lt"/>
                <a:ea typeface="ＭＳ Ｐゴシック" charset="-128"/>
                <a:cs typeface="+mj-cs"/>
              </a:rPr>
              <a:t>leeways</a:t>
            </a:r>
            <a:r>
              <a:rPr lang="en-US" sz="2400" dirty="0" smtClean="0">
                <a:latin typeface="+mj-lt"/>
                <a:ea typeface="ＭＳ Ｐゴシック" charset="-128"/>
                <a:cs typeface="+mj-cs"/>
              </a:rPr>
              <a:t> are invented such as the mandatory application of unisex life tables by public pension schemes or survivors’ pension.</a:t>
            </a:r>
          </a:p>
          <a:p>
            <a:pPr>
              <a:defRPr/>
            </a:pPr>
            <a:endParaRPr lang="en-US" sz="2400" dirty="0" smtClean="0">
              <a:latin typeface="+mj-lt"/>
              <a:ea typeface="ＭＳ Ｐゴシック" charset="-128"/>
              <a:cs typeface="+mj-cs"/>
            </a:endParaRPr>
          </a:p>
          <a:p>
            <a:pPr>
              <a:defRPr/>
            </a:pPr>
            <a:r>
              <a:rPr lang="en-US" sz="2400" dirty="0" smtClean="0">
                <a:latin typeface="+mj-lt"/>
                <a:ea typeface="ＭＳ Ｐゴシック" charset="-128"/>
                <a:cs typeface="+mj-cs"/>
              </a:rPr>
              <a:t>Taking into account alternative providers such as the household would make most of these compensatory efforts redundant.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kumimoji="1" lang="en-US" sz="3200" smtClean="0">
                <a:ea typeface="ＭＳ Ｐゴシック" pitchFamily="34" charset="-128"/>
              </a:rPr>
              <a:t>Two asymmetries motivate the creation of NTTAs</a:t>
            </a:r>
            <a:endParaRPr lang="en-US" sz="3200" smtClean="0">
              <a:ea typeface="ＭＳ Ｐゴシック" pitchFamily="34" charset="-128"/>
            </a:endParaRPr>
          </a:p>
        </p:txBody>
      </p:sp>
      <p:sp>
        <p:nvSpPr>
          <p:cNvPr id="15362" name="Tartalom helye 2"/>
          <p:cNvSpPr>
            <a:spLocks noGrp="1"/>
          </p:cNvSpPr>
          <p:nvPr>
            <p:ph idx="1"/>
          </p:nvPr>
        </p:nvSpPr>
        <p:spPr>
          <a:xfrm>
            <a:off x="385763" y="1417638"/>
            <a:ext cx="8483600" cy="4678362"/>
          </a:xfrm>
        </p:spPr>
        <p:txBody>
          <a:bodyPr lIns="0" rIns="0"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hu-HU" sz="2400" smtClean="0"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hu-HU" sz="2400" smtClean="0">
                <a:ea typeface="ＭＳ Ｐゴシック" pitchFamily="34" charset="-128"/>
              </a:rPr>
              <a:t>	- </a:t>
            </a:r>
            <a:r>
              <a:rPr lang="hu-HU" sz="2400" b="1" smtClean="0">
                <a:ea typeface="ＭＳ Ｐゴシック" pitchFamily="34" charset="-128"/>
              </a:rPr>
              <a:t>G</a:t>
            </a:r>
            <a:r>
              <a:rPr lang="en-US" sz="2400" b="1" smtClean="0">
                <a:ea typeface="ＭＳ Ｐゴシック" pitchFamily="34" charset="-128"/>
              </a:rPr>
              <a:t>ender asymmetry in division of labor</a:t>
            </a:r>
            <a:r>
              <a:rPr lang="hu-HU" sz="2400" smtClean="0">
                <a:ea typeface="ＭＳ Ｐゴシック" pitchFamily="34" charset="-128"/>
              </a:rPr>
              <a:t>: </a:t>
            </a:r>
            <a:r>
              <a:rPr lang="en-US" sz="2400" smtClean="0">
                <a:ea typeface="ＭＳ Ｐゴシック" pitchFamily="34" charset="-128"/>
              </a:rPr>
              <a:t>an NTA exercise by gender limited to the national accounts would give a distorted picture of gender participation in interage resource reallocations</a:t>
            </a:r>
            <a:r>
              <a:rPr lang="hu-HU" sz="2400" smtClean="0">
                <a:ea typeface="ＭＳ Ｐゴシック" pitchFamily="34" charset="-128"/>
              </a:rPr>
              <a:t>.</a:t>
            </a:r>
            <a:r>
              <a:rPr lang="en-US" sz="2400" smtClean="0">
                <a:ea typeface="ＭＳ Ｐゴシック" pitchFamily="34" charset="-128"/>
              </a:rPr>
              <a:t> </a:t>
            </a:r>
            <a:endParaRPr lang="hu-HU" sz="2400" smtClean="0"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hu-HU" sz="2400" smtClean="0"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hu-HU" sz="2400" smtClean="0"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hu-HU" sz="2400" smtClean="0">
                <a:ea typeface="ＭＳ Ｐゴシック" pitchFamily="34" charset="-128"/>
              </a:rPr>
              <a:t>	- </a:t>
            </a:r>
            <a:r>
              <a:rPr lang="hu-HU" sz="2400" b="1" smtClean="0">
                <a:ea typeface="ＭＳ Ｐゴシック" pitchFamily="34" charset="-128"/>
              </a:rPr>
              <a:t>A</a:t>
            </a:r>
            <a:r>
              <a:rPr lang="en-US" sz="2400" b="1" smtClean="0">
                <a:ea typeface="ＭＳ Ｐゴシック" pitchFamily="34" charset="-128"/>
              </a:rPr>
              <a:t>symmetric socialization</a:t>
            </a:r>
            <a:r>
              <a:rPr lang="hu-HU" sz="2400" smtClean="0">
                <a:ea typeface="ＭＳ Ｐゴシック" pitchFamily="34" charset="-128"/>
              </a:rPr>
              <a:t>: </a:t>
            </a:r>
            <a:r>
              <a:rPr lang="en-US" sz="2400" smtClean="0">
                <a:ea typeface="ＭＳ Ｐゴシック" pitchFamily="34" charset="-128"/>
              </a:rPr>
              <a:t>upward flowing reallocations are exported to a larger extent from households to non-household institutions than downward flowing reallocations are. This results in a different institutional composition of funding the two dependent</a:t>
            </a:r>
            <a:r>
              <a:rPr lang="hu-HU" sz="2400" smtClean="0">
                <a:ea typeface="ＭＳ Ｐゴシック" pitchFamily="34" charset="-128"/>
              </a:rPr>
              <a:t> </a:t>
            </a:r>
            <a:r>
              <a:rPr lang="en-US" sz="2400" smtClean="0">
                <a:ea typeface="ＭＳ Ｐゴシック" pitchFamily="34" charset="-128"/>
              </a:rPr>
              <a:t>sections of the life-cycle.  </a:t>
            </a:r>
          </a:p>
        </p:txBody>
      </p:sp>
      <p:pic>
        <p:nvPicPr>
          <p:cNvPr id="15365" name="Picture 4" descr="tár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6096000"/>
            <a:ext cx="1254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kumimoji="1" lang="en-US" sz="3600" smtClean="0">
                <a:ea typeface="ＭＳ Ｐゴシック" pitchFamily="34" charset="-128"/>
              </a:rPr>
              <a:t>Asymmetric socialization in NTA</a:t>
            </a:r>
            <a:r>
              <a:rPr kumimoji="1" lang="hu-HU" sz="3600" smtClean="0">
                <a:ea typeface="ＭＳ Ｐゴシック" pitchFamily="34" charset="-128"/>
              </a:rPr>
              <a:t/>
            </a:r>
            <a:br>
              <a:rPr kumimoji="1" lang="hu-HU" sz="3600" smtClean="0">
                <a:ea typeface="ＭＳ Ｐゴシック" pitchFamily="34" charset="-128"/>
              </a:rPr>
            </a:br>
            <a:r>
              <a:rPr kumimoji="1" lang="en-US" sz="2000" smtClean="0">
                <a:ea typeface="ＭＳ Ｐゴシック" pitchFamily="34" charset="-128"/>
              </a:rPr>
              <a:t>Age-distribution of net intra-household transfers (solid line) and net public</a:t>
            </a:r>
            <a:r>
              <a:rPr kumimoji="1" lang="hu-HU" sz="2000" smtClean="0">
                <a:ea typeface="ＭＳ Ｐゴシック" pitchFamily="34" charset="-128"/>
              </a:rPr>
              <a:t> </a:t>
            </a:r>
            <a:r>
              <a:rPr kumimoji="1" lang="en-US" sz="2000" smtClean="0">
                <a:ea typeface="ＭＳ Ｐゴシック" pitchFamily="34" charset="-128"/>
              </a:rPr>
              <a:t>transfers (dashed line) in 13 countries</a:t>
            </a:r>
            <a:endParaRPr kumimoji="1" lang="en-US" smtClean="0">
              <a:ea typeface="ＭＳ Ｐゴシック" pitchFamily="34" charset="-128"/>
            </a:endParaRPr>
          </a:p>
        </p:txBody>
      </p:sp>
      <p:pic>
        <p:nvPicPr>
          <p:cNvPr id="16390" name="Picture 4" descr="tár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6096000"/>
            <a:ext cx="1254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038" y="1417638"/>
            <a:ext cx="7318375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075"/>
          </a:xfrm>
        </p:spPr>
        <p:txBody>
          <a:bodyPr/>
          <a:lstStyle/>
          <a:p>
            <a:pPr algn="l" eaLnBrk="1" hangingPunct="1"/>
            <a:r>
              <a:rPr kumimoji="1" lang="hu-HU" sz="3200" smtClean="0">
                <a:ea typeface="ＭＳ Ｐゴシック" pitchFamily="34" charset="-128"/>
              </a:rPr>
              <a:t>Contd.</a:t>
            </a:r>
            <a:endParaRPr lang="hu-HU" sz="3200" smtClean="0">
              <a:ea typeface="ＭＳ Ｐゴシック" pitchFamily="34" charset="-128"/>
            </a:endParaRPr>
          </a:p>
        </p:txBody>
      </p:sp>
      <p:pic>
        <p:nvPicPr>
          <p:cNvPr id="17411" name="Picture 4" descr="tár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6096000"/>
            <a:ext cx="1254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175" y="1349375"/>
            <a:ext cx="7431088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tár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6096000"/>
            <a:ext cx="1254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Cím 1"/>
          <p:cNvSpPr>
            <a:spLocks/>
          </p:cNvSpPr>
          <p:nvPr/>
        </p:nvSpPr>
        <p:spPr bwMode="auto">
          <a:xfrm>
            <a:off x="457200" y="274638"/>
            <a:ext cx="82296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hu-HU" sz="3200">
                <a:latin typeface="Calibri" pitchFamily="34" charset="0"/>
              </a:rPr>
              <a:t>Contd.</a:t>
            </a:r>
            <a:endParaRPr lang="hu-HU" sz="3200">
              <a:latin typeface="Calibri" pitchFamily="34" charset="0"/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338" y="1422400"/>
            <a:ext cx="7254875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tár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6096000"/>
            <a:ext cx="1254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Cím 1"/>
          <p:cNvSpPr>
            <a:spLocks/>
          </p:cNvSpPr>
          <p:nvPr/>
        </p:nvSpPr>
        <p:spPr bwMode="auto">
          <a:xfrm>
            <a:off x="457200" y="274638"/>
            <a:ext cx="82296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hu-HU" sz="3200">
                <a:latin typeface="Calibri" pitchFamily="34" charset="0"/>
              </a:rPr>
              <a:t>Contd.</a:t>
            </a:r>
            <a:endParaRPr lang="hu-HU" sz="3200">
              <a:latin typeface="Calibri" pitchFamily="34" charset="0"/>
            </a:endParaRP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913" y="1001713"/>
            <a:ext cx="6923087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96913" y="3825875"/>
            <a:ext cx="69230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u-HU" sz="1600" i="1"/>
              <a:t>C</a:t>
            </a:r>
            <a:r>
              <a:rPr lang="en-US" sz="1600" i="1"/>
              <a:t>alculation based on NTA data (www.ntaccounts.org).</a:t>
            </a:r>
            <a:endParaRPr lang="en-US" sz="1600"/>
          </a:p>
          <a:p>
            <a:r>
              <a:rPr lang="en-US" sz="1600" i="1"/>
              <a:t>Values are normalized on per capita labor income of the 30-49 age bracket of the respective country. “World” is unweighted average of country values.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85800" y="4868863"/>
            <a:ext cx="84582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938" indent="-7938"/>
            <a:r>
              <a:rPr lang="en-US" sz="2400">
                <a:latin typeface="Calibri" pitchFamily="34" charset="0"/>
              </a:rPr>
              <a:t>Intra-household transfers are higher </a:t>
            </a:r>
            <a:r>
              <a:rPr lang="hu-HU" sz="2400">
                <a:latin typeface="Calibri" pitchFamily="34" charset="0"/>
              </a:rPr>
              <a:t>than public transfers </a:t>
            </a:r>
            <a:r>
              <a:rPr lang="en-US" sz="2400">
                <a:latin typeface="Calibri" pitchFamily="34" charset="0"/>
              </a:rPr>
              <a:t>in childhood (exception: HU) and lower in old age (exception: TW).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tár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6096000"/>
            <a:ext cx="1254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93688" y="76578"/>
            <a:ext cx="88503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en-US" sz="2400" dirty="0" smtClean="0">
                <a:latin typeface="Calibri" pitchFamily="34" charset="0"/>
              </a:rPr>
              <a:t>Asymmetric socialization appears to be even more explicit if </a:t>
            </a:r>
            <a:r>
              <a:rPr lang="en-US" sz="2400" dirty="0">
                <a:latin typeface="Calibri" pitchFamily="34" charset="0"/>
              </a:rPr>
              <a:t>time transfers are also taken into </a:t>
            </a:r>
            <a:r>
              <a:rPr lang="en-US" sz="2400" dirty="0" smtClean="0">
                <a:latin typeface="Calibri" pitchFamily="34" charset="0"/>
              </a:rPr>
              <a:t>consideration. The age-profile of the NTTA_LCD, a time-transfer equivalent of </a:t>
            </a:r>
            <a:r>
              <a:rPr lang="en-US" sz="2400" dirty="0" err="1" smtClean="0">
                <a:latin typeface="Calibri" pitchFamily="34" charset="0"/>
              </a:rPr>
              <a:t>intrahousehold</a:t>
            </a:r>
            <a:r>
              <a:rPr lang="en-US" sz="2400" dirty="0" smtClean="0">
                <a:latin typeface="Calibri" pitchFamily="34" charset="0"/>
              </a:rPr>
              <a:t> transfers, is rather different than that of the NTA_LCD.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46238"/>
            <a:ext cx="91440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93688" y="5291138"/>
            <a:ext cx="8647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hu-HU" dirty="0"/>
              <a:t>YL, C and LCD </a:t>
            </a:r>
            <a:r>
              <a:rPr lang="hu-HU" dirty="0" err="1"/>
              <a:t>in</a:t>
            </a:r>
            <a:r>
              <a:rPr lang="hu-HU" dirty="0"/>
              <a:t> NTA and NTTA, Hungary, 2000</a:t>
            </a:r>
          </a:p>
          <a:p>
            <a:pPr defTabSz="914400"/>
            <a:r>
              <a:rPr lang="en-US" i="1" dirty="0"/>
              <a:t>Values are normalized on per capita labor income </a:t>
            </a:r>
            <a:r>
              <a:rPr lang="hu-HU" i="1" dirty="0"/>
              <a:t>(NTA) </a:t>
            </a:r>
            <a:r>
              <a:rPr lang="en-US" i="1" dirty="0"/>
              <a:t>of the 30-49 age bracket</a:t>
            </a:r>
            <a:r>
              <a:rPr lang="hu-HU" i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tár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6096000"/>
            <a:ext cx="1254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68769"/>
            <a:ext cx="9144000" cy="332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93688" y="5291138"/>
            <a:ext cx="86471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en-US" dirty="0" smtClean="0"/>
              <a:t>Time transfers (TT), private transfers (TF), asset-based reallocations (ABR) and public </a:t>
            </a:r>
            <a:r>
              <a:rPr lang="en-US" dirty="0" err="1" smtClean="0"/>
              <a:t>transf</a:t>
            </a:r>
            <a:r>
              <a:rPr lang="hu-HU" dirty="0" err="1" smtClean="0"/>
              <a:t>er</a:t>
            </a:r>
            <a:r>
              <a:rPr lang="en-US" dirty="0" smtClean="0"/>
              <a:t>s (TG) in NTA and NTTA, Hungary, 2000</a:t>
            </a:r>
          </a:p>
          <a:p>
            <a:pPr defTabSz="914400"/>
            <a:r>
              <a:rPr lang="en-US" i="1" dirty="0" smtClean="0"/>
              <a:t>Values </a:t>
            </a:r>
            <a:r>
              <a:rPr lang="en-US" i="1" dirty="0"/>
              <a:t>are normalized on per capita labor income </a:t>
            </a:r>
            <a:r>
              <a:rPr lang="en-US" i="1" dirty="0" smtClean="0"/>
              <a:t>(NTA) of </a:t>
            </a:r>
            <a:r>
              <a:rPr lang="en-US" i="1" dirty="0"/>
              <a:t>the 30-49 age </a:t>
            </a:r>
            <a:r>
              <a:rPr lang="en-US" i="1" dirty="0" smtClean="0"/>
              <a:t>bracket.</a:t>
            </a:r>
            <a:endParaRPr lang="en-US" i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293688" y="351692"/>
            <a:ext cx="885031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Financing the life-cycle deficit in NTA and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NTA+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NTTA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Taking time transfers into account changes the private/public ratio in childhood significantly but has little effect in old age: children do cost to parents whereas the elderly cost to the taxpayer.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4" descr="tár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6096000"/>
            <a:ext cx="1254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457200" y="274638"/>
            <a:ext cx="8229600" cy="58213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+mj-lt"/>
                <a:ea typeface="ＭＳ Ｐゴシック" charset="-128"/>
                <a:cs typeface="+mj-cs"/>
              </a:rPr>
              <a:t>Policy relevance</a:t>
            </a:r>
            <a:endParaRPr lang="hu-HU" sz="3200" dirty="0" smtClean="0">
              <a:latin typeface="+mj-lt"/>
              <a:ea typeface="ＭＳ Ｐゴシック" charset="-128"/>
              <a:cs typeface="+mj-cs"/>
            </a:endParaRPr>
          </a:p>
          <a:p>
            <a:pPr>
              <a:defRPr/>
            </a:pPr>
            <a:endParaRPr lang="hu-HU" sz="2400" dirty="0" smtClean="0">
              <a:latin typeface="+mj-lt"/>
              <a:ea typeface="ＭＳ Ｐゴシック" charset="-128"/>
              <a:cs typeface="+mj-cs"/>
            </a:endParaRPr>
          </a:p>
          <a:p>
            <a:pPr>
              <a:defRPr/>
            </a:pPr>
            <a:endParaRPr lang="en-US" sz="2400" dirty="0" smtClean="0">
              <a:latin typeface="+mj-lt"/>
              <a:ea typeface="ＭＳ Ｐゴシック" charset="-128"/>
              <a:cs typeface="+mj-cs"/>
            </a:endParaRPr>
          </a:p>
          <a:p>
            <a:pPr>
              <a:defRPr/>
            </a:pPr>
            <a:r>
              <a:rPr lang="en-US" sz="2400" dirty="0" smtClean="0">
                <a:latin typeface="+mj-lt"/>
                <a:ea typeface="ＭＳ Ｐゴシック" charset="-128"/>
                <a:cs typeface="+mj-cs"/>
              </a:rPr>
              <a:t>The welfare state breaks or at least weakens the institutional link between opposite flows anyway.</a:t>
            </a:r>
          </a:p>
          <a:p>
            <a:pPr>
              <a:defRPr/>
            </a:pPr>
            <a:endParaRPr lang="en-US" sz="2400" dirty="0" smtClean="0">
              <a:latin typeface="+mj-lt"/>
              <a:ea typeface="ＭＳ Ｐゴシック" charset="-128"/>
              <a:cs typeface="+mj-cs"/>
            </a:endParaRPr>
          </a:p>
          <a:p>
            <a:pPr>
              <a:defRPr/>
            </a:pPr>
            <a:r>
              <a:rPr lang="en-US" sz="2400" dirty="0" smtClean="0">
                <a:latin typeface="+mj-lt"/>
                <a:ea typeface="ＭＳ Ｐゴシック" charset="-128"/>
                <a:cs typeface="+mj-cs"/>
              </a:rPr>
              <a:t>This effect is amplified if the welfare state does not take into account </a:t>
            </a:r>
            <a:r>
              <a:rPr lang="en-US" sz="2400" dirty="0" err="1" smtClean="0">
                <a:latin typeface="+mj-lt"/>
                <a:ea typeface="ＭＳ Ｐゴシック" charset="-128"/>
                <a:cs typeface="+mj-cs"/>
              </a:rPr>
              <a:t>interage</a:t>
            </a:r>
            <a:r>
              <a:rPr lang="en-US" sz="2400" dirty="0" smtClean="0">
                <a:latin typeface="+mj-lt"/>
                <a:ea typeface="ＭＳ Ｐゴシック" charset="-128"/>
                <a:cs typeface="+mj-cs"/>
              </a:rPr>
              <a:t> reallocations </a:t>
            </a:r>
            <a:r>
              <a:rPr lang="hu-HU" sz="2400" dirty="0" err="1" smtClean="0">
                <a:latin typeface="+mj-lt"/>
                <a:ea typeface="ＭＳ Ｐゴシック" charset="-128"/>
                <a:cs typeface="+mj-cs"/>
              </a:rPr>
              <a:t>other</a:t>
            </a:r>
            <a:r>
              <a:rPr lang="hu-HU" sz="2400" dirty="0" smtClean="0">
                <a:latin typeface="+mj-lt"/>
                <a:ea typeface="ＭＳ Ｐゴシック" charset="-128"/>
                <a:cs typeface="+mj-cs"/>
              </a:rPr>
              <a:t> </a:t>
            </a:r>
            <a:r>
              <a:rPr lang="en-US" sz="2400" dirty="0" smtClean="0">
                <a:latin typeface="+mj-lt"/>
                <a:ea typeface="ＭＳ Ｐゴシック" charset="-128"/>
                <a:cs typeface="+mj-cs"/>
              </a:rPr>
              <a:t>than public transfers.</a:t>
            </a:r>
          </a:p>
          <a:p>
            <a:pPr>
              <a:defRPr/>
            </a:pPr>
            <a:endParaRPr lang="en-US" sz="2400" dirty="0" smtClean="0">
              <a:latin typeface="+mj-lt"/>
              <a:ea typeface="ＭＳ Ｐゴシック" charset="-128"/>
              <a:cs typeface="+mj-cs"/>
            </a:endParaRPr>
          </a:p>
          <a:p>
            <a:pPr>
              <a:defRPr/>
            </a:pPr>
            <a:r>
              <a:rPr lang="en-US" sz="2400" dirty="0" smtClean="0">
                <a:latin typeface="+mj-lt"/>
                <a:ea typeface="ＭＳ Ｐゴシック" charset="-128"/>
                <a:cs typeface="+mj-cs"/>
              </a:rPr>
              <a:t>In particular, externalities are created on efforts of raising children, which results in the usual consequence of suboptimal supply. </a:t>
            </a:r>
            <a:endParaRPr lang="hu-HU" sz="2400" dirty="0" smtClean="0">
              <a:latin typeface="+mj-lt"/>
              <a:ea typeface="ＭＳ Ｐゴシック" charset="-128"/>
              <a:cs typeface="+mj-cs"/>
            </a:endParaRPr>
          </a:p>
          <a:p>
            <a:pPr>
              <a:defRPr/>
            </a:pPr>
            <a:endParaRPr lang="hu-HU" sz="2400" dirty="0" smtClean="0">
              <a:latin typeface="+mj-lt"/>
              <a:ea typeface="ＭＳ Ｐゴシック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A_PowerPoint_Template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NTA_PowerPoint_Template_02</Template>
  <TotalTime>569</TotalTime>
  <Words>408</Words>
  <Application>Microsoft Office PowerPoint</Application>
  <PresentationFormat>Bildspel på skärmen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NTA_PowerPoint_Template_02</vt:lpstr>
      <vt:lpstr>Children cost to parents, the elderly cost to taxpayers: An application of NTA and NTTA   Gal, RI, Szabo, E and Vargha, L</vt:lpstr>
      <vt:lpstr>Two asymmetries motivate the creation of NTTAs</vt:lpstr>
      <vt:lpstr>Asymmetric socialization in NTA Age-distribution of net intra-household transfers (solid line) and net public transfers (dashed line) in 13 countries</vt:lpstr>
      <vt:lpstr>Contd.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Another asymmetry: gender differential in unpaid household labor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age into household satellite accounts   Gal, RI, Medgyesi, M, Szabo, E and Vargha, L</dc:title>
  <dc:creator>robert</dc:creator>
  <cp:lastModifiedBy>Charlotte Thulstrup</cp:lastModifiedBy>
  <cp:revision>35</cp:revision>
  <dcterms:created xsi:type="dcterms:W3CDTF">2011-12-01T14:12:29Z</dcterms:created>
  <dcterms:modified xsi:type="dcterms:W3CDTF">2012-11-20T09:16:29Z</dcterms:modified>
</cp:coreProperties>
</file>